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59" r:id="rId5"/>
    <p:sldId id="260" r:id="rId6"/>
    <p:sldId id="261" r:id="rId7"/>
    <p:sldId id="262" r:id="rId8"/>
    <p:sldId id="27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7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9531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8621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872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9578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8515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23334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1915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4096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58149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691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7237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10/21/2018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759884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Introduction to Essay</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1843803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Descriptive Essay</a:t>
            </a:r>
            <a:endParaRPr lang="en-US" dirty="0"/>
          </a:p>
        </p:txBody>
      </p:sp>
      <p:sp>
        <p:nvSpPr>
          <p:cNvPr id="3" name="Content Placeholder 2"/>
          <p:cNvSpPr>
            <a:spLocks noGrp="1"/>
          </p:cNvSpPr>
          <p:nvPr>
            <p:ph idx="1"/>
          </p:nvPr>
        </p:nvSpPr>
        <p:spPr/>
        <p:txBody>
          <a:bodyPr/>
          <a:lstStyle/>
          <a:p>
            <a:pPr algn="just"/>
            <a:r>
              <a:rPr lang="en-US" b="1" dirty="0" smtClean="0"/>
              <a:t>A descriptive essay consists of description of some place or thing. </a:t>
            </a:r>
            <a:r>
              <a:rPr lang="en-US" b="1" dirty="0"/>
              <a:t>You may opt to write a descriptive essay about an individual, place, event, or object</a:t>
            </a:r>
            <a:r>
              <a:rPr lang="en-US" b="1" dirty="0" smtClean="0"/>
              <a:t>.</a:t>
            </a:r>
          </a:p>
          <a:p>
            <a:pPr algn="just"/>
            <a:r>
              <a:rPr lang="en-US" b="1" dirty="0" smtClean="0"/>
              <a:t>E.g. Animals, Plants,  </a:t>
            </a:r>
          </a:p>
          <a:p>
            <a:pPr algn="just"/>
            <a:r>
              <a:rPr lang="en-US" b="1" dirty="0"/>
              <a:t>P</a:t>
            </a:r>
            <a:r>
              <a:rPr lang="en-US" b="1" dirty="0" smtClean="0"/>
              <a:t>henomena of nature such as monsoon, sunlight, organic life</a:t>
            </a:r>
          </a:p>
          <a:p>
            <a:pPr algn="just"/>
            <a:r>
              <a:rPr lang="en-US" b="1" dirty="0"/>
              <a:t>M</a:t>
            </a:r>
            <a:r>
              <a:rPr lang="en-US" b="1" dirty="0" smtClean="0"/>
              <a:t>anufactured articles (silk, paper, motor-car, etc.) </a:t>
            </a:r>
          </a:p>
          <a:p>
            <a:pPr algn="just"/>
            <a:r>
              <a:rPr lang="en-US" b="1" dirty="0" smtClean="0"/>
              <a:t>Individuals such as My best friend, My Mother, My Teacher</a:t>
            </a:r>
            <a:endParaRPr lang="en-US" b="1" dirty="0"/>
          </a:p>
        </p:txBody>
      </p:sp>
    </p:spTree>
    <p:extLst>
      <p:ext uri="{BB962C8B-B14F-4D97-AF65-F5344CB8AC3E}">
        <p14:creationId xmlns:p14="http://schemas.microsoft.com/office/powerpoint/2010/main" val="1886293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8004"/>
            <a:ext cx="10515600" cy="1325563"/>
          </a:xfrm>
        </p:spPr>
        <p:txBody>
          <a:bodyPr/>
          <a:lstStyle/>
          <a:p>
            <a:r>
              <a:rPr lang="en-US" b="1" dirty="0" smtClean="0"/>
              <a:t>   </a:t>
            </a:r>
            <a:br>
              <a:rPr lang="en-US" b="1" dirty="0" smtClean="0"/>
            </a:br>
            <a:r>
              <a:rPr lang="en-US" b="1" dirty="0"/>
              <a:t> </a:t>
            </a:r>
            <a:r>
              <a:rPr lang="en-US" b="1" dirty="0" smtClean="0"/>
              <a:t>       Argumentative Essay</a:t>
            </a:r>
            <a:endParaRPr lang="en-US" dirty="0"/>
          </a:p>
        </p:txBody>
      </p:sp>
      <p:sp>
        <p:nvSpPr>
          <p:cNvPr id="3" name="Content Placeholder 2"/>
          <p:cNvSpPr>
            <a:spLocks noGrp="1"/>
          </p:cNvSpPr>
          <p:nvPr>
            <p:ph idx="1"/>
          </p:nvPr>
        </p:nvSpPr>
        <p:spPr/>
        <p:txBody>
          <a:bodyPr/>
          <a:lstStyle/>
          <a:p>
            <a:pPr algn="just">
              <a:lnSpc>
                <a:spcPct val="150000"/>
              </a:lnSpc>
            </a:pPr>
            <a:r>
              <a:rPr lang="en-US" b="1" dirty="0"/>
              <a:t>Argumentative essays give you the ability to write your own exclusive opinions and thoughts and then find relevant evidence to back your argument</a:t>
            </a:r>
            <a:r>
              <a:rPr lang="en-US" b="1" dirty="0" smtClean="0"/>
              <a:t>. </a:t>
            </a:r>
            <a:r>
              <a:rPr lang="en-US" b="1" dirty="0"/>
              <a:t>The best argumentative essays focus on just one aspect of a debate. </a:t>
            </a:r>
            <a:endParaRPr lang="en-US" b="1" dirty="0" smtClean="0"/>
          </a:p>
          <a:p>
            <a:pPr algn="just">
              <a:lnSpc>
                <a:spcPct val="150000"/>
              </a:lnSpc>
            </a:pPr>
            <a:r>
              <a:rPr lang="en-US" b="1" dirty="0" smtClean="0"/>
              <a:t>E.g.</a:t>
            </a:r>
            <a:r>
              <a:rPr lang="en-US" b="1" dirty="0"/>
              <a:t> </a:t>
            </a:r>
            <a:r>
              <a:rPr lang="en-US" b="1" dirty="0" smtClean="0"/>
              <a:t>Modern Technology</a:t>
            </a:r>
          </a:p>
          <a:p>
            <a:pPr algn="just">
              <a:lnSpc>
                <a:spcPct val="150000"/>
              </a:lnSpc>
            </a:pPr>
            <a:r>
              <a:rPr lang="en-US" b="1" dirty="0" smtClean="0"/>
              <a:t>Essay on Feminism</a:t>
            </a:r>
            <a:endParaRPr lang="en-US" b="1" dirty="0"/>
          </a:p>
        </p:txBody>
      </p:sp>
    </p:spTree>
    <p:extLst>
      <p:ext uri="{BB962C8B-B14F-4D97-AF65-F5344CB8AC3E}">
        <p14:creationId xmlns:p14="http://schemas.microsoft.com/office/powerpoint/2010/main" val="2872196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Discursive Essay</a:t>
            </a:r>
            <a:endParaRPr lang="en-US" dirty="0"/>
          </a:p>
        </p:txBody>
      </p:sp>
      <p:sp>
        <p:nvSpPr>
          <p:cNvPr id="3" name="Content Placeholder 2"/>
          <p:cNvSpPr>
            <a:spLocks noGrp="1"/>
          </p:cNvSpPr>
          <p:nvPr>
            <p:ph idx="1"/>
          </p:nvPr>
        </p:nvSpPr>
        <p:spPr/>
        <p:txBody>
          <a:bodyPr>
            <a:normAutofit fontScale="92500"/>
          </a:bodyPr>
          <a:lstStyle/>
          <a:p>
            <a:pPr algn="just">
              <a:lnSpc>
                <a:spcPct val="150000"/>
              </a:lnSpc>
            </a:pPr>
            <a:r>
              <a:rPr lang="en-US" b="1" dirty="0"/>
              <a:t>A discursive essay is a piece of </a:t>
            </a:r>
            <a:r>
              <a:rPr lang="en-US" b="1" dirty="0" smtClean="0"/>
              <a:t>writing. you </a:t>
            </a:r>
            <a:r>
              <a:rPr lang="en-US" b="1" dirty="0"/>
              <a:t>will be given a point and you need to discuss the arguments in favor of the topic and against of it. You should discuss both the pros and cons of the two sides neutrally. </a:t>
            </a:r>
            <a:endParaRPr lang="en-US" b="1" dirty="0" smtClean="0"/>
          </a:p>
          <a:p>
            <a:pPr algn="just">
              <a:lnSpc>
                <a:spcPct val="150000"/>
              </a:lnSpc>
            </a:pPr>
            <a:r>
              <a:rPr lang="en-US" b="1" dirty="0" smtClean="0"/>
              <a:t>E.g.</a:t>
            </a:r>
          </a:p>
          <a:p>
            <a:pPr algn="just">
              <a:lnSpc>
                <a:spcPct val="150000"/>
              </a:lnSpc>
            </a:pPr>
            <a:r>
              <a:rPr lang="en-US" b="1" dirty="0"/>
              <a:t>A child of a single parent becomes hardworking and practical faster than the one who has both the parents.</a:t>
            </a:r>
          </a:p>
          <a:p>
            <a:pPr algn="just">
              <a:lnSpc>
                <a:spcPct val="150000"/>
              </a:lnSpc>
            </a:pPr>
            <a:endParaRPr lang="en-US" dirty="0"/>
          </a:p>
        </p:txBody>
      </p:sp>
    </p:spTree>
    <p:extLst>
      <p:ext uri="{BB962C8B-B14F-4D97-AF65-F5344CB8AC3E}">
        <p14:creationId xmlns:p14="http://schemas.microsoft.com/office/powerpoint/2010/main" val="4189928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lstStyle/>
          <a:p>
            <a:pPr algn="just">
              <a:lnSpc>
                <a:spcPct val="150000"/>
              </a:lnSpc>
            </a:pPr>
            <a:r>
              <a:rPr lang="en-US" sz="3200" b="1" dirty="0" smtClean="0"/>
              <a:t>Experiments </a:t>
            </a:r>
            <a:r>
              <a:rPr lang="en-US" sz="3200" b="1" dirty="0"/>
              <a:t>on animals are neither good nor bad </a:t>
            </a:r>
            <a:endParaRPr lang="en-US" sz="3200" b="1" dirty="0" smtClean="0"/>
          </a:p>
          <a:p>
            <a:pPr algn="just">
              <a:lnSpc>
                <a:spcPct val="150000"/>
              </a:lnSpc>
            </a:pPr>
            <a:r>
              <a:rPr lang="en-US" sz="3200" b="1" dirty="0"/>
              <a:t>Discuss the pros and cons of video games among children </a:t>
            </a:r>
            <a:endParaRPr lang="en-US" sz="3200" b="1" dirty="0" smtClean="0"/>
          </a:p>
          <a:p>
            <a:pPr algn="just">
              <a:lnSpc>
                <a:spcPct val="150000"/>
              </a:lnSpc>
            </a:pPr>
            <a:r>
              <a:rPr lang="en-US" sz="3200" b="1" dirty="0" smtClean="0"/>
              <a:t>Is </a:t>
            </a:r>
            <a:r>
              <a:rPr lang="en-US" sz="3200" b="1" dirty="0"/>
              <a:t>technology good or bad</a:t>
            </a:r>
            <a:r>
              <a:rPr lang="en-US" sz="3200" b="1" dirty="0" smtClean="0"/>
              <a:t>?</a:t>
            </a:r>
          </a:p>
          <a:p>
            <a:pPr algn="just">
              <a:lnSpc>
                <a:spcPct val="150000"/>
              </a:lnSpc>
            </a:pPr>
            <a:endParaRPr lang="en-US" dirty="0"/>
          </a:p>
        </p:txBody>
      </p:sp>
    </p:spTree>
    <p:extLst>
      <p:ext uri="{BB962C8B-B14F-4D97-AF65-F5344CB8AC3E}">
        <p14:creationId xmlns:p14="http://schemas.microsoft.com/office/powerpoint/2010/main" val="751995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b="1" dirty="0"/>
              <a:t> </a:t>
            </a:r>
            <a:r>
              <a:rPr lang="en-US" b="1" dirty="0" smtClean="0"/>
              <a:t>   Parts </a:t>
            </a:r>
            <a:r>
              <a:rPr lang="en-US" b="1" dirty="0"/>
              <a:t>of an Essay</a:t>
            </a:r>
            <a:br>
              <a:rPr lang="en-US" b="1" dirty="0"/>
            </a:br>
            <a:endParaRPr lang="en-US" b="1" dirty="0"/>
          </a:p>
        </p:txBody>
      </p:sp>
      <p:pic>
        <p:nvPicPr>
          <p:cNvPr id="1026" name="Picture 2" descr="The different parts of the essay are like the parts of a sandwich or a burg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4406" y="1803042"/>
            <a:ext cx="8603088" cy="4945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671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lstStyle/>
          <a:p>
            <a:pPr algn="just">
              <a:lnSpc>
                <a:spcPct val="150000"/>
              </a:lnSpc>
            </a:pPr>
            <a:r>
              <a:rPr lang="en-US" b="1" dirty="0" smtClean="0"/>
              <a:t>Essays like sandwiches or burgers, are divided into different parts. These parts are the :</a:t>
            </a:r>
          </a:p>
          <a:p>
            <a:pPr algn="just">
              <a:lnSpc>
                <a:spcPct val="150000"/>
              </a:lnSpc>
            </a:pPr>
            <a:r>
              <a:rPr lang="en-US" b="1" dirty="0" smtClean="0"/>
              <a:t>Introduction</a:t>
            </a:r>
          </a:p>
          <a:p>
            <a:pPr algn="just">
              <a:lnSpc>
                <a:spcPct val="150000"/>
              </a:lnSpc>
            </a:pPr>
            <a:r>
              <a:rPr lang="en-US" b="1" dirty="0" smtClean="0"/>
              <a:t>Body</a:t>
            </a:r>
          </a:p>
          <a:p>
            <a:pPr algn="just">
              <a:lnSpc>
                <a:spcPct val="150000"/>
              </a:lnSpc>
            </a:pPr>
            <a:r>
              <a:rPr lang="en-US" b="1" dirty="0" smtClean="0"/>
              <a:t>Conclusion</a:t>
            </a:r>
            <a:endParaRPr lang="en-US" b="1" dirty="0"/>
          </a:p>
        </p:txBody>
      </p:sp>
    </p:spTree>
    <p:extLst>
      <p:ext uri="{BB962C8B-B14F-4D97-AF65-F5344CB8AC3E}">
        <p14:creationId xmlns:p14="http://schemas.microsoft.com/office/powerpoint/2010/main" val="21691990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Introduction</a:t>
            </a:r>
            <a:endParaRPr lang="en-US" b="1" dirty="0"/>
          </a:p>
        </p:txBody>
      </p:sp>
      <p:sp>
        <p:nvSpPr>
          <p:cNvPr id="3" name="Content Placeholder 2"/>
          <p:cNvSpPr>
            <a:spLocks noGrp="1"/>
          </p:cNvSpPr>
          <p:nvPr>
            <p:ph idx="1"/>
          </p:nvPr>
        </p:nvSpPr>
        <p:spPr/>
        <p:txBody>
          <a:bodyPr>
            <a:normAutofit fontScale="92500" lnSpcReduction="10000"/>
          </a:bodyPr>
          <a:lstStyle/>
          <a:p>
            <a:r>
              <a:rPr lang="en-US" b="1" dirty="0"/>
              <a:t>What is an introduction paragraph</a:t>
            </a:r>
            <a:r>
              <a:rPr lang="en-US" b="1" dirty="0" smtClean="0"/>
              <a:t>?</a:t>
            </a:r>
          </a:p>
          <a:p>
            <a:pPr algn="just">
              <a:lnSpc>
                <a:spcPct val="150000"/>
              </a:lnSpc>
            </a:pPr>
            <a:r>
              <a:rPr lang="en-US" dirty="0" smtClean="0"/>
              <a:t>The </a:t>
            </a:r>
            <a:r>
              <a:rPr lang="en-US" dirty="0"/>
              <a:t>introduction paragraph is the first paragraph of your essay. </a:t>
            </a:r>
            <a:r>
              <a:rPr lang="en-US" dirty="0" smtClean="0"/>
              <a:t>The introduction may consists of a definition, or a quotation, proverb, or general remark leading up to the subject.</a:t>
            </a:r>
            <a:r>
              <a:rPr lang="en-US" dirty="0"/>
              <a:t> </a:t>
            </a:r>
            <a:endParaRPr lang="en-US" dirty="0" smtClean="0"/>
          </a:p>
          <a:p>
            <a:pPr algn="just">
              <a:lnSpc>
                <a:spcPct val="150000"/>
              </a:lnSpc>
            </a:pPr>
            <a:r>
              <a:rPr lang="en-US" b="1" dirty="0" smtClean="0"/>
              <a:t>What does it do?</a:t>
            </a:r>
          </a:p>
          <a:p>
            <a:pPr algn="just">
              <a:lnSpc>
                <a:spcPct val="150000"/>
              </a:lnSpc>
            </a:pPr>
            <a:r>
              <a:rPr lang="en-US" dirty="0" smtClean="0"/>
              <a:t>It </a:t>
            </a:r>
            <a:r>
              <a:rPr lang="en-US" dirty="0"/>
              <a:t>introduces the main idea of your essay. A good </a:t>
            </a:r>
            <a:r>
              <a:rPr lang="en-US" dirty="0" smtClean="0"/>
              <a:t>opening paragraph captures the interest of your reader and tells why your topic is important. </a:t>
            </a:r>
          </a:p>
        </p:txBody>
      </p:sp>
    </p:spTree>
    <p:extLst>
      <p:ext uri="{BB962C8B-B14F-4D97-AF65-F5344CB8AC3E}">
        <p14:creationId xmlns:p14="http://schemas.microsoft.com/office/powerpoint/2010/main" val="3040438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normAutofit/>
          </a:bodyPr>
          <a:lstStyle/>
          <a:p>
            <a:pPr marL="0" indent="0">
              <a:buNone/>
            </a:pPr>
            <a:endParaRPr lang="en-US" b="1" dirty="0" smtClean="0"/>
          </a:p>
          <a:p>
            <a:r>
              <a:rPr lang="en-US" b="1" dirty="0" smtClean="0"/>
              <a:t>How </a:t>
            </a:r>
            <a:r>
              <a:rPr lang="en-US" b="1" dirty="0"/>
              <a:t>do I write one?</a:t>
            </a:r>
            <a:r>
              <a:rPr lang="en-US" dirty="0"/>
              <a:t> </a:t>
            </a:r>
          </a:p>
          <a:p>
            <a:pPr algn="just">
              <a:lnSpc>
                <a:spcPct val="150000"/>
              </a:lnSpc>
            </a:pPr>
            <a:r>
              <a:rPr lang="en-US" dirty="0" smtClean="0"/>
              <a:t>Write </a:t>
            </a:r>
            <a:r>
              <a:rPr lang="en-US" dirty="0"/>
              <a:t>the thesis statement. The main idea of the essay is stated in a single sentence called the thesis statement. You must limit your entire essay to the topic you have introduced in your thesis statement. </a:t>
            </a:r>
            <a:br>
              <a:rPr lang="en-US" dirty="0"/>
            </a:br>
            <a:r>
              <a:rPr lang="en-US" dirty="0"/>
              <a:t/>
            </a:r>
            <a:br>
              <a:rPr lang="en-US" dirty="0"/>
            </a:br>
            <a:endParaRPr lang="en-US" dirty="0"/>
          </a:p>
        </p:txBody>
      </p:sp>
    </p:spTree>
    <p:extLst>
      <p:ext uri="{BB962C8B-B14F-4D97-AF65-F5344CB8AC3E}">
        <p14:creationId xmlns:p14="http://schemas.microsoft.com/office/powerpoint/2010/main" val="7965455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lstStyle/>
          <a:p>
            <a:pPr marL="0" indent="0" algn="just">
              <a:lnSpc>
                <a:spcPct val="150000"/>
              </a:lnSpc>
              <a:buNone/>
            </a:pPr>
            <a:r>
              <a:rPr lang="en-US" b="1" dirty="0" smtClean="0"/>
              <a:t>Example:</a:t>
            </a:r>
          </a:p>
          <a:p>
            <a:pPr marL="0" indent="0" algn="just">
              <a:lnSpc>
                <a:spcPct val="150000"/>
              </a:lnSpc>
              <a:buNone/>
            </a:pPr>
            <a:r>
              <a:rPr lang="en-US" b="1" dirty="0" smtClean="0"/>
              <a:t>Hockey </a:t>
            </a:r>
            <a:r>
              <a:rPr lang="en-US" b="1" dirty="0"/>
              <a:t>has been a part of life in Canada for over 120 years. It has evolved into an extremely popular sport watched and played by millions of Canadians. The game has gone through several changes since hockey was first played in Canada. </a:t>
            </a:r>
          </a:p>
        </p:txBody>
      </p:sp>
    </p:spTree>
    <p:extLst>
      <p:ext uri="{BB962C8B-B14F-4D97-AF65-F5344CB8AC3E}">
        <p14:creationId xmlns:p14="http://schemas.microsoft.com/office/powerpoint/2010/main" val="36440284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Main Body/Supporting Paragraphs</a:t>
            </a:r>
            <a:endParaRPr lang="en-US" b="1" dirty="0"/>
          </a:p>
        </p:txBody>
      </p:sp>
      <p:sp>
        <p:nvSpPr>
          <p:cNvPr id="3" name="Content Placeholder 2"/>
          <p:cNvSpPr>
            <a:spLocks noGrp="1"/>
          </p:cNvSpPr>
          <p:nvPr>
            <p:ph idx="1"/>
          </p:nvPr>
        </p:nvSpPr>
        <p:spPr/>
        <p:txBody>
          <a:bodyPr>
            <a:noAutofit/>
          </a:bodyPr>
          <a:lstStyle/>
          <a:p>
            <a:pPr>
              <a:lnSpc>
                <a:spcPct val="150000"/>
              </a:lnSpc>
            </a:pPr>
            <a:r>
              <a:rPr lang="en-US" b="1" dirty="0"/>
              <a:t>What are supporting paragraphs?</a:t>
            </a:r>
            <a:r>
              <a:rPr lang="en-US" dirty="0"/>
              <a:t/>
            </a:r>
            <a:br>
              <a:rPr lang="en-US" dirty="0"/>
            </a:br>
            <a:r>
              <a:rPr lang="en-US" dirty="0"/>
              <a:t>Supporting paragraphs make up the main body of your essay. </a:t>
            </a:r>
            <a:br>
              <a:rPr lang="en-US" dirty="0"/>
            </a:br>
            <a:r>
              <a:rPr lang="en-US" b="1" dirty="0"/>
              <a:t>What do they do?</a:t>
            </a:r>
            <a:r>
              <a:rPr lang="en-US" dirty="0"/>
              <a:t/>
            </a:r>
            <a:br>
              <a:rPr lang="en-US" dirty="0"/>
            </a:br>
            <a:r>
              <a:rPr lang="en-US" dirty="0"/>
              <a:t>They develop the main idea of your essay. </a:t>
            </a:r>
            <a:br>
              <a:rPr lang="en-US" dirty="0"/>
            </a:br>
            <a:r>
              <a:rPr lang="en-US" b="1" dirty="0"/>
              <a:t>How do I write them?</a:t>
            </a:r>
            <a:r>
              <a:rPr lang="en-US" dirty="0"/>
              <a:t> </a:t>
            </a:r>
          </a:p>
          <a:p>
            <a:pPr>
              <a:lnSpc>
                <a:spcPct val="150000"/>
              </a:lnSpc>
            </a:pPr>
            <a:r>
              <a:rPr lang="en-US" dirty="0" smtClean="0"/>
              <a:t>List </a:t>
            </a:r>
            <a:r>
              <a:rPr lang="en-US" dirty="0"/>
              <a:t>the points that develop the main idea of your essay</a:t>
            </a:r>
            <a:r>
              <a:rPr lang="en-US" dirty="0" smtClean="0"/>
              <a:t>.</a:t>
            </a:r>
            <a:endParaRPr lang="en-US" dirty="0"/>
          </a:p>
          <a:p>
            <a:pPr marL="0" indent="0">
              <a:lnSpc>
                <a:spcPct val="150000"/>
              </a:lnSpc>
              <a:buNone/>
            </a:pPr>
            <a:endParaRPr lang="en-US" dirty="0"/>
          </a:p>
        </p:txBody>
      </p:sp>
    </p:spTree>
    <p:extLst>
      <p:ext uri="{BB962C8B-B14F-4D97-AF65-F5344CB8AC3E}">
        <p14:creationId xmlns:p14="http://schemas.microsoft.com/office/powerpoint/2010/main" val="845718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Meaning &amp; Definition</a:t>
            </a:r>
            <a:endParaRPr lang="en-US" b="1" dirty="0"/>
          </a:p>
        </p:txBody>
      </p:sp>
      <p:sp>
        <p:nvSpPr>
          <p:cNvPr id="3" name="Content Placeholder 2"/>
          <p:cNvSpPr>
            <a:spLocks noGrp="1"/>
          </p:cNvSpPr>
          <p:nvPr>
            <p:ph idx="1"/>
          </p:nvPr>
        </p:nvSpPr>
        <p:spPr/>
        <p:txBody>
          <a:bodyPr>
            <a:normAutofit fontScale="92500" lnSpcReduction="20000"/>
          </a:bodyPr>
          <a:lstStyle/>
          <a:p>
            <a:pPr marL="0" indent="0">
              <a:buNone/>
            </a:pPr>
            <a:endParaRPr lang="en-US" sz="3200" b="1" dirty="0" smtClean="0"/>
          </a:p>
          <a:p>
            <a:pPr marL="0" indent="0">
              <a:lnSpc>
                <a:spcPct val="160000"/>
              </a:lnSpc>
              <a:buNone/>
            </a:pPr>
            <a:r>
              <a:rPr lang="en-US" sz="3200" b="1" dirty="0" smtClean="0"/>
              <a:t>The </a:t>
            </a:r>
            <a:r>
              <a:rPr lang="en-US" sz="3200" b="1" dirty="0"/>
              <a:t>word "essay" is derived from the French word "essayer" which means</a:t>
            </a:r>
            <a:r>
              <a:rPr lang="en-US" sz="3200" b="1" dirty="0" smtClean="0"/>
              <a:t>:</a:t>
            </a:r>
            <a:r>
              <a:rPr lang="en-US" sz="3200" b="1" dirty="0"/>
              <a:t/>
            </a:r>
            <a:br>
              <a:rPr lang="en-US" sz="3200" b="1" dirty="0"/>
            </a:br>
            <a:r>
              <a:rPr lang="en-US" sz="3200" b="1" dirty="0"/>
              <a:t>1. to try</a:t>
            </a:r>
            <a:br>
              <a:rPr lang="en-US" sz="3200" b="1" dirty="0"/>
            </a:br>
            <a:r>
              <a:rPr lang="en-US" sz="3200" b="1" dirty="0"/>
              <a:t>2. to </a:t>
            </a:r>
            <a:r>
              <a:rPr lang="en-US" sz="3200" b="1" dirty="0" smtClean="0"/>
              <a:t>attempt</a:t>
            </a:r>
          </a:p>
          <a:p>
            <a:pPr marL="0" indent="0">
              <a:lnSpc>
                <a:spcPct val="150000"/>
              </a:lnSpc>
              <a:buNone/>
            </a:pPr>
            <a:r>
              <a:rPr lang="en-US" sz="3000" b="1" dirty="0" smtClean="0"/>
              <a:t>The essay is a literary composition on any subject.</a:t>
            </a:r>
            <a:r>
              <a:rPr lang="en-US" sz="3000" b="1" dirty="0"/>
              <a:t/>
            </a:r>
            <a:br>
              <a:rPr lang="en-US" sz="3000" b="1" dirty="0"/>
            </a:br>
            <a:endParaRPr lang="en-US" sz="3000" b="1" dirty="0"/>
          </a:p>
        </p:txBody>
      </p:sp>
    </p:spTree>
    <p:extLst>
      <p:ext uri="{BB962C8B-B14F-4D97-AF65-F5344CB8AC3E}">
        <p14:creationId xmlns:p14="http://schemas.microsoft.com/office/powerpoint/2010/main" val="4108328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Summary Paragraph</a:t>
            </a:r>
            <a:endParaRPr lang="en-US" b="1" dirty="0"/>
          </a:p>
        </p:txBody>
      </p:sp>
      <p:sp>
        <p:nvSpPr>
          <p:cNvPr id="3" name="Content Placeholder 2"/>
          <p:cNvSpPr>
            <a:spLocks noGrp="1"/>
          </p:cNvSpPr>
          <p:nvPr>
            <p:ph idx="1"/>
          </p:nvPr>
        </p:nvSpPr>
        <p:spPr/>
        <p:txBody>
          <a:bodyPr>
            <a:noAutofit/>
          </a:bodyPr>
          <a:lstStyle/>
          <a:p>
            <a:pPr>
              <a:lnSpc>
                <a:spcPct val="150000"/>
              </a:lnSpc>
            </a:pPr>
            <a:r>
              <a:rPr lang="en-US" dirty="0"/>
              <a:t>Place each supporting point in its own paragraph.</a:t>
            </a:r>
          </a:p>
          <a:p>
            <a:pPr>
              <a:lnSpc>
                <a:spcPct val="150000"/>
              </a:lnSpc>
            </a:pPr>
            <a:r>
              <a:rPr lang="en-US" dirty="0" smtClean="0"/>
              <a:t>Develop </a:t>
            </a:r>
            <a:r>
              <a:rPr lang="en-US" dirty="0"/>
              <a:t>each supporting point with facts, details, and examples</a:t>
            </a:r>
            <a:r>
              <a:rPr lang="en-US" dirty="0" smtClean="0"/>
              <a:t>.</a:t>
            </a:r>
            <a:endParaRPr lang="en-US" b="1" dirty="0" smtClean="0"/>
          </a:p>
          <a:p>
            <a:pPr>
              <a:lnSpc>
                <a:spcPct val="160000"/>
              </a:lnSpc>
            </a:pPr>
            <a:r>
              <a:rPr lang="en-US" b="1" dirty="0" smtClean="0"/>
              <a:t>What </a:t>
            </a:r>
            <a:r>
              <a:rPr lang="en-US" b="1" dirty="0"/>
              <a:t>is a summary </a:t>
            </a:r>
            <a:r>
              <a:rPr lang="en-US" b="1" dirty="0" smtClean="0"/>
              <a:t>paragraph?</a:t>
            </a:r>
            <a:endParaRPr lang="en-US" dirty="0"/>
          </a:p>
          <a:p>
            <a:pPr>
              <a:lnSpc>
                <a:spcPct val="160000"/>
              </a:lnSpc>
            </a:pPr>
            <a:r>
              <a:rPr lang="en-US" dirty="0" smtClean="0"/>
              <a:t>The summary paragraph comes at the end of your essay after you have finished developing your ideas. The summary paragraph is often called a "conclusion."</a:t>
            </a:r>
          </a:p>
        </p:txBody>
      </p:sp>
    </p:spTree>
    <p:extLst>
      <p:ext uri="{BB962C8B-B14F-4D97-AF65-F5344CB8AC3E}">
        <p14:creationId xmlns:p14="http://schemas.microsoft.com/office/powerpoint/2010/main" val="922365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 </a:t>
            </a:r>
            <a:endParaRPr lang="en-US" b="1" dirty="0"/>
          </a:p>
        </p:txBody>
      </p:sp>
      <p:sp>
        <p:nvSpPr>
          <p:cNvPr id="3" name="Content Placeholder 2"/>
          <p:cNvSpPr>
            <a:spLocks noGrp="1"/>
          </p:cNvSpPr>
          <p:nvPr>
            <p:ph idx="1"/>
          </p:nvPr>
        </p:nvSpPr>
        <p:spPr/>
        <p:txBody>
          <a:bodyPr>
            <a:normAutofit fontScale="25000" lnSpcReduction="20000"/>
          </a:bodyPr>
          <a:lstStyle/>
          <a:p>
            <a:pPr marL="0" indent="0">
              <a:lnSpc>
                <a:spcPct val="170000"/>
              </a:lnSpc>
              <a:buNone/>
            </a:pPr>
            <a:r>
              <a:rPr lang="en-US" sz="11200" b="1" dirty="0" smtClean="0"/>
              <a:t>What </a:t>
            </a:r>
            <a:r>
              <a:rPr lang="en-US" sz="11200" b="1" dirty="0"/>
              <a:t>does it do?</a:t>
            </a:r>
            <a:r>
              <a:rPr lang="en-US" sz="11200" dirty="0"/>
              <a:t/>
            </a:r>
            <a:br>
              <a:rPr lang="en-US" sz="11200" dirty="0"/>
            </a:br>
            <a:r>
              <a:rPr lang="en-US" sz="11200" dirty="0"/>
              <a:t>It summarizes or restates the main idea of the essay. You want </a:t>
            </a:r>
            <a:r>
              <a:rPr lang="en-US" sz="11200" dirty="0" smtClean="0"/>
              <a:t>to</a:t>
            </a:r>
            <a:r>
              <a:rPr lang="en-US" sz="11200" dirty="0"/>
              <a:t> </a:t>
            </a:r>
            <a:r>
              <a:rPr lang="en-US" sz="11200" dirty="0" smtClean="0"/>
              <a:t>leave </a:t>
            </a:r>
            <a:r>
              <a:rPr lang="en-US" sz="11200" dirty="0"/>
              <a:t>the reader with a sense that your essay is complete. </a:t>
            </a:r>
            <a:endParaRPr lang="en-US" sz="11200" b="1" dirty="0" smtClean="0"/>
          </a:p>
          <a:p>
            <a:pPr>
              <a:lnSpc>
                <a:spcPct val="170000"/>
              </a:lnSpc>
            </a:pPr>
            <a:r>
              <a:rPr lang="en-US" sz="11200" b="1" dirty="0" smtClean="0"/>
              <a:t>How </a:t>
            </a:r>
            <a:r>
              <a:rPr lang="en-US" sz="11200" b="1" dirty="0"/>
              <a:t>do I write one</a:t>
            </a:r>
            <a:r>
              <a:rPr lang="en-US" sz="11200" b="1" dirty="0" smtClean="0"/>
              <a:t>?</a:t>
            </a:r>
            <a:endParaRPr lang="en-US" sz="11200" dirty="0" smtClean="0"/>
          </a:p>
          <a:p>
            <a:pPr algn="just">
              <a:lnSpc>
                <a:spcPct val="170000"/>
              </a:lnSpc>
            </a:pPr>
            <a:r>
              <a:rPr lang="en-US" sz="11200" dirty="0" smtClean="0"/>
              <a:t>Restate </a:t>
            </a:r>
            <a:r>
              <a:rPr lang="en-US" sz="11200" dirty="0"/>
              <a:t>the strongest points of your essay that support your main idea. </a:t>
            </a:r>
            <a:endParaRPr lang="en-US" sz="11200" dirty="0" smtClean="0"/>
          </a:p>
          <a:p>
            <a:endParaRPr lang="en-US" dirty="0"/>
          </a:p>
        </p:txBody>
      </p:sp>
    </p:spTree>
    <p:extLst>
      <p:ext uri="{BB962C8B-B14F-4D97-AF65-F5344CB8AC3E}">
        <p14:creationId xmlns:p14="http://schemas.microsoft.com/office/powerpoint/2010/main" val="4184865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normAutofit fontScale="32500" lnSpcReduction="20000"/>
          </a:bodyPr>
          <a:lstStyle/>
          <a:p>
            <a:pPr algn="just">
              <a:lnSpc>
                <a:spcPct val="170000"/>
              </a:lnSpc>
            </a:pPr>
            <a:r>
              <a:rPr lang="en-US" sz="9600" b="1" dirty="0"/>
              <a:t>Conclude your essay by restating the main idea in different words. </a:t>
            </a:r>
          </a:p>
          <a:p>
            <a:pPr algn="just">
              <a:lnSpc>
                <a:spcPct val="170000"/>
              </a:lnSpc>
            </a:pPr>
            <a:r>
              <a:rPr lang="en-US" sz="9600" b="1" dirty="0"/>
              <a:t>Give your personal opinion or suggest a plan for action. </a:t>
            </a:r>
            <a:br>
              <a:rPr lang="en-US" sz="9600" b="1" dirty="0"/>
            </a:br>
            <a:endParaRPr lang="en-US" sz="9600" b="1" dirty="0"/>
          </a:p>
          <a:p>
            <a:endParaRPr lang="en-US" dirty="0"/>
          </a:p>
        </p:txBody>
      </p:sp>
    </p:spTree>
    <p:extLst>
      <p:ext uri="{BB962C8B-B14F-4D97-AF65-F5344CB8AC3E}">
        <p14:creationId xmlns:p14="http://schemas.microsoft.com/office/powerpoint/2010/main" val="4282089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normAutofit fontScale="25000" lnSpcReduction="20000"/>
          </a:bodyPr>
          <a:lstStyle/>
          <a:p>
            <a:pPr marL="0" indent="0" algn="just">
              <a:lnSpc>
                <a:spcPct val="170000"/>
              </a:lnSpc>
              <a:buNone/>
            </a:pPr>
            <a:r>
              <a:rPr lang="en-US" sz="12800" b="1" dirty="0" smtClean="0"/>
              <a:t>Example: </a:t>
            </a:r>
          </a:p>
          <a:p>
            <a:pPr marL="0" indent="0" algn="just">
              <a:lnSpc>
                <a:spcPct val="170000"/>
              </a:lnSpc>
              <a:buNone/>
            </a:pPr>
            <a:r>
              <a:rPr lang="en-US" sz="12800" b="1" dirty="0" smtClean="0"/>
              <a:t>Overall, </a:t>
            </a:r>
            <a:r>
              <a:rPr lang="en-US" sz="12800" b="1" dirty="0"/>
              <a:t>the changes that occurred in hockey have helped to improve the game. Hockey is faster and more exciting as a result of changes in the past 120 years. For these reasons, modern hockey is </a:t>
            </a:r>
            <a:r>
              <a:rPr lang="en-US" sz="12800" b="1" dirty="0" smtClean="0"/>
              <a:t>a better game than hockey in the 1980. </a:t>
            </a:r>
          </a:p>
          <a:p>
            <a:pPr marL="0" indent="0" algn="just">
              <a:lnSpc>
                <a:spcPct val="170000"/>
              </a:lnSpc>
              <a:buNone/>
            </a:pPr>
            <a:endParaRPr lang="en-US" sz="12800" b="1" dirty="0"/>
          </a:p>
          <a:p>
            <a:pPr marL="0" indent="0" algn="just">
              <a:lnSpc>
                <a:spcPct val="150000"/>
              </a:lnSpc>
              <a:buNone/>
            </a:pPr>
            <a:endParaRPr lang="en-US" sz="12800" b="1" dirty="0" smtClean="0"/>
          </a:p>
          <a:p>
            <a:pPr marL="0" indent="0" algn="just">
              <a:lnSpc>
                <a:spcPct val="150000"/>
              </a:lnSpc>
              <a:buNone/>
            </a:pPr>
            <a:r>
              <a:rPr lang="en-US" sz="12800" b="1" dirty="0" smtClean="0"/>
              <a:t> </a:t>
            </a:r>
            <a:endParaRPr lang="en-US" sz="12800" b="1" dirty="0"/>
          </a:p>
        </p:txBody>
      </p:sp>
    </p:spTree>
    <p:extLst>
      <p:ext uri="{BB962C8B-B14F-4D97-AF65-F5344CB8AC3E}">
        <p14:creationId xmlns:p14="http://schemas.microsoft.com/office/powerpoint/2010/main" val="1051863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Definition</a:t>
            </a:r>
            <a:endParaRPr lang="en-US" b="1" dirty="0"/>
          </a:p>
        </p:txBody>
      </p:sp>
      <p:sp>
        <p:nvSpPr>
          <p:cNvPr id="3" name="Content Placeholder 2"/>
          <p:cNvSpPr>
            <a:spLocks noGrp="1"/>
          </p:cNvSpPr>
          <p:nvPr>
            <p:ph idx="1"/>
          </p:nvPr>
        </p:nvSpPr>
        <p:spPr/>
        <p:txBody>
          <a:bodyPr>
            <a:noAutofit/>
          </a:bodyPr>
          <a:lstStyle/>
          <a:p>
            <a:pPr>
              <a:lnSpc>
                <a:spcPct val="150000"/>
              </a:lnSpc>
            </a:pPr>
            <a:r>
              <a:rPr lang="en-US" sz="3200" b="1" dirty="0" smtClean="0"/>
              <a:t>The Word Essay literally means an attempt; and hence essay is the name given to the form of composition which is a short attempt on a given subject or topic , Usually it gives details or description of some subject, and information on some subject. </a:t>
            </a:r>
            <a:br>
              <a:rPr lang="en-US" sz="3200" b="1" dirty="0" smtClean="0"/>
            </a:br>
            <a:endParaRPr lang="en-US" sz="3200" dirty="0"/>
          </a:p>
        </p:txBody>
      </p:sp>
    </p:spTree>
    <p:extLst>
      <p:ext uri="{BB962C8B-B14F-4D97-AF65-F5344CB8AC3E}">
        <p14:creationId xmlns:p14="http://schemas.microsoft.com/office/powerpoint/2010/main" val="3973733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Characteristics of Essay</a:t>
            </a:r>
            <a:endParaRPr lang="en-US" b="1" dirty="0"/>
          </a:p>
        </p:txBody>
      </p:sp>
      <p:sp>
        <p:nvSpPr>
          <p:cNvPr id="3" name="Content Placeholder 2"/>
          <p:cNvSpPr>
            <a:spLocks noGrp="1"/>
          </p:cNvSpPr>
          <p:nvPr>
            <p:ph idx="1"/>
          </p:nvPr>
        </p:nvSpPr>
        <p:spPr/>
        <p:txBody>
          <a:bodyPr>
            <a:normAutofit fontScale="92500" lnSpcReduction="10000"/>
          </a:bodyPr>
          <a:lstStyle/>
          <a:p>
            <a:pPr>
              <a:lnSpc>
                <a:spcPct val="150000"/>
              </a:lnSpc>
            </a:pPr>
            <a:r>
              <a:rPr lang="en-US" sz="3600" b="1" dirty="0" smtClean="0"/>
              <a:t>Unity</a:t>
            </a:r>
          </a:p>
          <a:p>
            <a:pPr>
              <a:lnSpc>
                <a:spcPct val="150000"/>
              </a:lnSpc>
            </a:pPr>
            <a:r>
              <a:rPr lang="en-US" sz="3600" b="1" dirty="0" smtClean="0"/>
              <a:t>Order</a:t>
            </a:r>
          </a:p>
          <a:p>
            <a:pPr>
              <a:lnSpc>
                <a:spcPct val="150000"/>
              </a:lnSpc>
            </a:pPr>
            <a:r>
              <a:rPr lang="en-US" sz="3600" b="1" dirty="0" smtClean="0"/>
              <a:t>Conciseness</a:t>
            </a:r>
          </a:p>
          <a:p>
            <a:pPr>
              <a:lnSpc>
                <a:spcPct val="150000"/>
              </a:lnSpc>
            </a:pPr>
            <a:r>
              <a:rPr lang="en-US" sz="3600" b="1" dirty="0" smtClean="0"/>
              <a:t>Style</a:t>
            </a:r>
          </a:p>
          <a:p>
            <a:pPr>
              <a:lnSpc>
                <a:spcPct val="150000"/>
              </a:lnSpc>
            </a:pPr>
            <a:r>
              <a:rPr lang="en-US" sz="3600" b="1" dirty="0" smtClean="0"/>
              <a:t>The Personal Touch</a:t>
            </a:r>
          </a:p>
          <a:p>
            <a:pPr>
              <a:lnSpc>
                <a:spcPct val="150000"/>
              </a:lnSpc>
            </a:pPr>
            <a:endParaRPr lang="en-US" dirty="0"/>
          </a:p>
          <a:p>
            <a:pPr>
              <a:lnSpc>
                <a:spcPct val="150000"/>
              </a:lnSpc>
            </a:pPr>
            <a:endParaRPr lang="en-US" dirty="0" smtClean="0"/>
          </a:p>
          <a:p>
            <a:pPr marL="0" indent="0">
              <a:buNone/>
            </a:pPr>
            <a:endParaRPr lang="en-US" dirty="0"/>
          </a:p>
        </p:txBody>
      </p:sp>
    </p:spTree>
    <p:extLst>
      <p:ext uri="{BB962C8B-B14F-4D97-AF65-F5344CB8AC3E}">
        <p14:creationId xmlns:p14="http://schemas.microsoft.com/office/powerpoint/2010/main" val="783919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Characteristics</a:t>
            </a:r>
            <a:endParaRPr lang="en-US" b="1" dirty="0"/>
          </a:p>
        </p:txBody>
      </p:sp>
      <p:sp>
        <p:nvSpPr>
          <p:cNvPr id="3" name="Content Placeholder 2"/>
          <p:cNvSpPr>
            <a:spLocks noGrp="1"/>
          </p:cNvSpPr>
          <p:nvPr>
            <p:ph idx="1"/>
          </p:nvPr>
        </p:nvSpPr>
        <p:spPr/>
        <p:txBody>
          <a:bodyPr>
            <a:normAutofit fontScale="92500"/>
          </a:bodyPr>
          <a:lstStyle/>
          <a:p>
            <a:pPr algn="just">
              <a:lnSpc>
                <a:spcPct val="150000"/>
              </a:lnSpc>
            </a:pPr>
            <a:r>
              <a:rPr lang="en-US" b="1" dirty="0" smtClean="0"/>
              <a:t>Unity: </a:t>
            </a:r>
            <a:r>
              <a:rPr lang="en-US" dirty="0" smtClean="0"/>
              <a:t>An essay must has unity., developing one theme with a definite purpose. The subject must be clearly defined.</a:t>
            </a:r>
          </a:p>
          <a:p>
            <a:pPr algn="just">
              <a:lnSpc>
                <a:spcPct val="150000"/>
              </a:lnSpc>
            </a:pPr>
            <a:r>
              <a:rPr lang="en-US" b="1" dirty="0" smtClean="0"/>
              <a:t>Order: </a:t>
            </a:r>
            <a:r>
              <a:rPr lang="en-US" dirty="0" smtClean="0"/>
              <a:t>The essay should follow a certain order, logical sequence of thoughts and a conclusion.</a:t>
            </a:r>
          </a:p>
          <a:p>
            <a:pPr algn="just">
              <a:lnSpc>
                <a:spcPct val="150000"/>
              </a:lnSpc>
            </a:pPr>
            <a:r>
              <a:rPr lang="en-US" b="1" dirty="0" smtClean="0"/>
              <a:t>Conciseness: </a:t>
            </a:r>
            <a:r>
              <a:rPr lang="en-US" dirty="0" smtClean="0"/>
              <a:t>Essay should be not long, Hence, there is no strict rule as to length. But an essay should be a brief exercise, concisely expressed.</a:t>
            </a:r>
            <a:endParaRPr lang="en-US" dirty="0"/>
          </a:p>
        </p:txBody>
      </p:sp>
    </p:spTree>
    <p:extLst>
      <p:ext uri="{BB962C8B-B14F-4D97-AF65-F5344CB8AC3E}">
        <p14:creationId xmlns:p14="http://schemas.microsoft.com/office/powerpoint/2010/main" val="3717775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Cont.…</a:t>
            </a:r>
            <a:endParaRPr lang="en-US" b="1" dirty="0"/>
          </a:p>
        </p:txBody>
      </p:sp>
      <p:sp>
        <p:nvSpPr>
          <p:cNvPr id="3" name="Content Placeholder 2"/>
          <p:cNvSpPr>
            <a:spLocks noGrp="1"/>
          </p:cNvSpPr>
          <p:nvPr>
            <p:ph idx="1"/>
          </p:nvPr>
        </p:nvSpPr>
        <p:spPr/>
        <p:txBody>
          <a:bodyPr>
            <a:normAutofit/>
          </a:bodyPr>
          <a:lstStyle/>
          <a:p>
            <a:pPr algn="just">
              <a:lnSpc>
                <a:spcPct val="150000"/>
              </a:lnSpc>
            </a:pPr>
            <a:r>
              <a:rPr lang="en-US" b="1" dirty="0" smtClean="0"/>
              <a:t>Style: </a:t>
            </a:r>
            <a:r>
              <a:rPr lang="en-US" dirty="0" smtClean="0"/>
              <a:t>The style of an essay must be more dignified and literary. The secret of clear writing is clear thinking. The language and sentence construction should be simple, easy, direct and natural.</a:t>
            </a:r>
          </a:p>
          <a:p>
            <a:pPr algn="just">
              <a:lnSpc>
                <a:spcPct val="150000"/>
              </a:lnSpc>
            </a:pPr>
            <a:r>
              <a:rPr lang="en-US" b="1" dirty="0" smtClean="0"/>
              <a:t>The Personal Touch: </a:t>
            </a:r>
            <a:r>
              <a:rPr lang="en-US" dirty="0" smtClean="0"/>
              <a:t>An essay should reveal the opinions of the writer. An essay is a written composition that expresses one’s opinions on a subject. Therefore, it should have his individuality in it.</a:t>
            </a:r>
          </a:p>
          <a:p>
            <a:endParaRPr lang="en-US" dirty="0"/>
          </a:p>
        </p:txBody>
      </p:sp>
    </p:spTree>
    <p:extLst>
      <p:ext uri="{BB962C8B-B14F-4D97-AF65-F5344CB8AC3E}">
        <p14:creationId xmlns:p14="http://schemas.microsoft.com/office/powerpoint/2010/main" val="3518968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br>
              <a:rPr lang="en-US" b="1" dirty="0" smtClean="0"/>
            </a:br>
            <a:r>
              <a:rPr lang="en-US" b="1" dirty="0"/>
              <a:t> </a:t>
            </a:r>
            <a:r>
              <a:rPr lang="en-US" b="1" dirty="0" smtClean="0"/>
              <a:t>    Classification of Essay</a:t>
            </a:r>
            <a:endParaRPr lang="en-US" b="1" dirty="0"/>
          </a:p>
        </p:txBody>
      </p:sp>
      <p:sp>
        <p:nvSpPr>
          <p:cNvPr id="3" name="Content Placeholder 2"/>
          <p:cNvSpPr>
            <a:spLocks noGrp="1"/>
          </p:cNvSpPr>
          <p:nvPr>
            <p:ph idx="1"/>
          </p:nvPr>
        </p:nvSpPr>
        <p:spPr/>
        <p:txBody>
          <a:bodyPr>
            <a:normAutofit/>
          </a:bodyPr>
          <a:lstStyle/>
          <a:p>
            <a:pPr algn="just">
              <a:lnSpc>
                <a:spcPct val="150000"/>
              </a:lnSpc>
            </a:pPr>
            <a:r>
              <a:rPr lang="en-US" sz="3200" dirty="0" smtClean="0"/>
              <a:t>Essay is classified into different types. Following are some of the important types of an essay.</a:t>
            </a:r>
          </a:p>
          <a:p>
            <a:pPr algn="just">
              <a:lnSpc>
                <a:spcPct val="150000"/>
              </a:lnSpc>
            </a:pPr>
            <a:r>
              <a:rPr lang="en-US" sz="3200" b="1" dirty="0" smtClean="0"/>
              <a:t>Narrative Essay </a:t>
            </a:r>
            <a:r>
              <a:rPr lang="en-US" sz="3200" dirty="0"/>
              <a:t>(Imagine you are a storyteller)</a:t>
            </a:r>
            <a:endParaRPr lang="en-US" sz="3200" dirty="0" smtClean="0"/>
          </a:p>
          <a:p>
            <a:pPr algn="just">
              <a:lnSpc>
                <a:spcPct val="150000"/>
              </a:lnSpc>
            </a:pPr>
            <a:r>
              <a:rPr lang="en-US" sz="3200" b="1" dirty="0" smtClean="0"/>
              <a:t>Descriptive Essay </a:t>
            </a:r>
            <a:r>
              <a:rPr lang="en-US" sz="3200" dirty="0" smtClean="0"/>
              <a:t>(Pretend </a:t>
            </a:r>
            <a:r>
              <a:rPr lang="en-US" sz="3200" dirty="0"/>
              <a:t>that you are a Painter of a Picture)</a:t>
            </a:r>
          </a:p>
          <a:p>
            <a:pPr>
              <a:lnSpc>
                <a:spcPct val="150000"/>
              </a:lnSpc>
            </a:pPr>
            <a:endParaRPr lang="en-US" dirty="0"/>
          </a:p>
        </p:txBody>
      </p:sp>
    </p:spTree>
    <p:extLst>
      <p:ext uri="{BB962C8B-B14F-4D97-AF65-F5344CB8AC3E}">
        <p14:creationId xmlns:p14="http://schemas.microsoft.com/office/powerpoint/2010/main" val="38587355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a:t> </a:t>
            </a:r>
            <a:r>
              <a:rPr lang="en-US" dirty="0" smtClean="0"/>
              <a:t>     </a:t>
            </a:r>
            <a:r>
              <a:rPr lang="en-US" b="1" dirty="0"/>
              <a:t>Classification of Essay</a:t>
            </a:r>
            <a:endParaRPr lang="en-US" dirty="0"/>
          </a:p>
        </p:txBody>
      </p:sp>
      <p:sp>
        <p:nvSpPr>
          <p:cNvPr id="3" name="Content Placeholder 2"/>
          <p:cNvSpPr>
            <a:spLocks noGrp="1"/>
          </p:cNvSpPr>
          <p:nvPr>
            <p:ph idx="1"/>
          </p:nvPr>
        </p:nvSpPr>
        <p:spPr/>
        <p:txBody>
          <a:bodyPr/>
          <a:lstStyle/>
          <a:p>
            <a:pPr algn="just">
              <a:lnSpc>
                <a:spcPct val="150000"/>
              </a:lnSpc>
            </a:pPr>
            <a:r>
              <a:rPr lang="en-US" sz="3200" b="1" dirty="0"/>
              <a:t>Argumentative Essay </a:t>
            </a:r>
            <a:r>
              <a:rPr lang="en-US" sz="3200" dirty="0"/>
              <a:t>(Convincing the reader that you are spot on)</a:t>
            </a:r>
          </a:p>
          <a:p>
            <a:pPr algn="just">
              <a:lnSpc>
                <a:spcPct val="150000"/>
              </a:lnSpc>
            </a:pPr>
            <a:r>
              <a:rPr lang="en-US" sz="3200" b="1" dirty="0"/>
              <a:t>Discursive Essay </a:t>
            </a:r>
            <a:r>
              <a:rPr lang="en-US" sz="3200" dirty="0"/>
              <a:t>(The goal of a discursive essay is to present a balanced and objective examination of a subject)</a:t>
            </a:r>
          </a:p>
          <a:p>
            <a:endParaRPr lang="en-US" dirty="0"/>
          </a:p>
        </p:txBody>
      </p:sp>
    </p:spTree>
    <p:extLst>
      <p:ext uri="{BB962C8B-B14F-4D97-AF65-F5344CB8AC3E}">
        <p14:creationId xmlns:p14="http://schemas.microsoft.com/office/powerpoint/2010/main" val="128486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br>
              <a:rPr lang="en-US" dirty="0" smtClean="0"/>
            </a:br>
            <a:r>
              <a:rPr lang="en-US" dirty="0"/>
              <a:t> </a:t>
            </a:r>
            <a:r>
              <a:rPr lang="en-US" dirty="0" smtClean="0"/>
              <a:t>     </a:t>
            </a:r>
            <a:r>
              <a:rPr lang="en-US" b="1" dirty="0" smtClean="0"/>
              <a:t>Narrative Essay</a:t>
            </a:r>
            <a:endParaRPr lang="en-US" dirty="0"/>
          </a:p>
        </p:txBody>
      </p:sp>
      <p:sp>
        <p:nvSpPr>
          <p:cNvPr id="3" name="Content Placeholder 2"/>
          <p:cNvSpPr>
            <a:spLocks noGrp="1"/>
          </p:cNvSpPr>
          <p:nvPr>
            <p:ph idx="1"/>
          </p:nvPr>
        </p:nvSpPr>
        <p:spPr>
          <a:xfrm>
            <a:off x="838200" y="1851383"/>
            <a:ext cx="10515600" cy="4351338"/>
          </a:xfrm>
        </p:spPr>
        <p:txBody>
          <a:bodyPr>
            <a:normAutofit fontScale="92500" lnSpcReduction="20000"/>
          </a:bodyPr>
          <a:lstStyle/>
          <a:p>
            <a:pPr marL="0" indent="0" algn="just">
              <a:lnSpc>
                <a:spcPct val="160000"/>
              </a:lnSpc>
              <a:buNone/>
            </a:pPr>
            <a:r>
              <a:rPr lang="en-US" b="1" dirty="0" smtClean="0"/>
              <a:t>A narrative essay consists of some events. </a:t>
            </a:r>
            <a:r>
              <a:rPr lang="en-US" b="1" dirty="0"/>
              <a:t>In narrative essays, you are basically writing about a real-life episode or experience that has occurred in your life.</a:t>
            </a:r>
            <a:r>
              <a:rPr lang="en-US" b="1" dirty="0" smtClean="0"/>
              <a:t> </a:t>
            </a:r>
          </a:p>
          <a:p>
            <a:pPr algn="just"/>
            <a:r>
              <a:rPr lang="en-US" b="1" dirty="0" smtClean="0"/>
              <a:t>E.g. </a:t>
            </a:r>
          </a:p>
          <a:p>
            <a:pPr algn="just"/>
            <a:r>
              <a:rPr lang="en-US" b="1" dirty="0" smtClean="0"/>
              <a:t>An accident</a:t>
            </a:r>
          </a:p>
          <a:p>
            <a:pPr algn="just"/>
            <a:r>
              <a:rPr lang="en-US" b="1" dirty="0" smtClean="0"/>
              <a:t>A flood</a:t>
            </a:r>
          </a:p>
          <a:p>
            <a:pPr algn="just"/>
            <a:r>
              <a:rPr lang="en-US" b="1" dirty="0" smtClean="0"/>
              <a:t>A memorable Trip</a:t>
            </a:r>
          </a:p>
          <a:p>
            <a:pPr algn="just"/>
            <a:r>
              <a:rPr lang="en-US" b="1" dirty="0" smtClean="0"/>
              <a:t>A journey</a:t>
            </a:r>
          </a:p>
          <a:p>
            <a:pPr algn="just"/>
            <a:r>
              <a:rPr lang="en-US" b="1" dirty="0" smtClean="0"/>
              <a:t>Autobiographies/ Biographies</a:t>
            </a:r>
            <a:endParaRPr lang="en-US" b="1" dirty="0"/>
          </a:p>
        </p:txBody>
      </p:sp>
    </p:spTree>
    <p:extLst>
      <p:ext uri="{BB962C8B-B14F-4D97-AF65-F5344CB8AC3E}">
        <p14:creationId xmlns:p14="http://schemas.microsoft.com/office/powerpoint/2010/main" val="3726120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260</TotalTime>
  <Words>780</Words>
  <Application>Microsoft Office PowerPoint</Application>
  <PresentationFormat>Widescreen</PresentationFormat>
  <Paragraphs>93</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Introduction to Essay</vt:lpstr>
      <vt:lpstr>                  Meaning &amp; Definition</vt:lpstr>
      <vt:lpstr>             Definition</vt:lpstr>
      <vt:lpstr>             Characteristics of Essay</vt:lpstr>
      <vt:lpstr>           Characteristics</vt:lpstr>
      <vt:lpstr>               Cont.…</vt:lpstr>
      <vt:lpstr>         Classification of Essay</vt:lpstr>
      <vt:lpstr>       Classification of Essay</vt:lpstr>
      <vt:lpstr>          Narrative Essay</vt:lpstr>
      <vt:lpstr>           Descriptive Essay</vt:lpstr>
      <vt:lpstr>            Argumentative Essay</vt:lpstr>
      <vt:lpstr>          Discursive Essay</vt:lpstr>
      <vt:lpstr>           Cont.….</vt:lpstr>
      <vt:lpstr>      Parts of an Essay </vt:lpstr>
      <vt:lpstr>         Cont.….</vt:lpstr>
      <vt:lpstr>  Introduction</vt:lpstr>
      <vt:lpstr>        Cont.…</vt:lpstr>
      <vt:lpstr>     Cont.…</vt:lpstr>
      <vt:lpstr>       Main Body/Supporting Paragraphs</vt:lpstr>
      <vt:lpstr>            Summary Paragraph</vt:lpstr>
      <vt:lpstr>       Cont.…. </vt:lpstr>
      <vt:lpstr>           Cont.…</vt:lpstr>
      <vt:lpstr>             Cont.…</vt:lpstr>
    </vt:vector>
  </TitlesOfParts>
  <Company>PANWAR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Essay</dc:title>
  <dc:creator>Latiba</dc:creator>
  <cp:lastModifiedBy>Latiba</cp:lastModifiedBy>
  <cp:revision>58</cp:revision>
  <dcterms:created xsi:type="dcterms:W3CDTF">2018-10-18T05:08:42Z</dcterms:created>
  <dcterms:modified xsi:type="dcterms:W3CDTF">2018-10-21T05:16:00Z</dcterms:modified>
</cp:coreProperties>
</file>